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3" r:id="rId5"/>
    <p:sldId id="258" r:id="rId6"/>
    <p:sldId id="259" r:id="rId7"/>
    <p:sldId id="260" r:id="rId8"/>
    <p:sldId id="261"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73" d="100"/>
          <a:sy n="73" d="100"/>
        </p:scale>
        <p:origin x="74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BD6465D-96FB-4EF4-805A-FFB49FC52D70}" type="datetimeFigureOut">
              <a:rPr lang="en-US" smtClean="0"/>
              <a:t>10/14/2023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5F3DDCD-F911-4029-9306-7D1D52E87F3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D6465D-96FB-4EF4-805A-FFB49FC52D70}"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D6465D-96FB-4EF4-805A-FFB49FC52D70}"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D6465D-96FB-4EF4-805A-FFB49FC52D70}"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D6465D-96FB-4EF4-805A-FFB49FC52D70}"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3DDCD-F911-4029-9306-7D1D52E87F3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D6465D-96FB-4EF4-805A-FFB49FC52D70}"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D6465D-96FB-4EF4-805A-FFB49FC52D70}"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D6465D-96FB-4EF4-805A-FFB49FC52D70}"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6465D-96FB-4EF4-805A-FFB49FC52D70}"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D6465D-96FB-4EF4-805A-FFB49FC52D70}"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3DDCD-F911-4029-9306-7D1D52E87F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D6465D-96FB-4EF4-805A-FFB49FC52D70}"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5F3DDCD-F911-4029-9306-7D1D52E87F3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D6465D-96FB-4EF4-805A-FFB49FC52D70}" type="datetimeFigureOut">
              <a:rPr lang="en-US" smtClean="0"/>
              <a:t>10/14/2023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5F3DDCD-F911-4029-9306-7D1D52E87F3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tempus.ac.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ut-wehlitz.de/" TargetMode="External"/><Relationship Id="rId2" Type="http://schemas.openxmlformats.org/officeDocument/2006/relationships/hyperlink" Target="https://www.facebook.com/gutwehlitz"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s7Dv2CsAPNo"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447800"/>
          </a:xfrm>
        </p:spPr>
        <p:txBody>
          <a:bodyPr>
            <a:normAutofit/>
          </a:bodyPr>
          <a:lstStyle/>
          <a:p>
            <a:pPr algn="ctr"/>
            <a:r>
              <a:rPr lang="sr-Latn-RS" sz="8000" dirty="0" smtClean="0"/>
              <a:t>ERASMUS +</a:t>
            </a:r>
            <a:endParaRPr lang="en-US" sz="8000" dirty="0"/>
          </a:p>
        </p:txBody>
      </p:sp>
      <p:sp>
        <p:nvSpPr>
          <p:cNvPr id="3" name="Subtitle 2"/>
          <p:cNvSpPr>
            <a:spLocks noGrp="1"/>
          </p:cNvSpPr>
          <p:nvPr>
            <p:ph type="subTitle" idx="1"/>
          </p:nvPr>
        </p:nvSpPr>
        <p:spPr/>
        <p:txBody>
          <a:bodyPr>
            <a:noAutofit/>
          </a:bodyPr>
          <a:lstStyle/>
          <a:p>
            <a:pPr algn="ctr"/>
            <a:r>
              <a:rPr lang="sr-Latn-RS" sz="4400" dirty="0" smtClean="0">
                <a:latin typeface="+mj-lt"/>
              </a:rPr>
              <a:t>Projekat KA122</a:t>
            </a:r>
          </a:p>
          <a:p>
            <a:pPr algn="ctr"/>
            <a:r>
              <a:rPr lang="sr-Latn-RS" sz="4400" dirty="0" smtClean="0">
                <a:latin typeface="+mj-lt"/>
              </a:rPr>
              <a:t> Bonton nege –(od)rastimo zajedno</a:t>
            </a:r>
            <a:endParaRPr lang="en-US" sz="4400" dirty="0">
              <a:latin typeface="+mj-lt"/>
            </a:endParaRPr>
          </a:p>
        </p:txBody>
      </p:sp>
      <p:pic>
        <p:nvPicPr>
          <p:cNvPr id="4" name="ave-maria-js-bach-charles-gounod-1852-classic-grand-piano-1101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24000" y="457200"/>
            <a:ext cx="609600" cy="609600"/>
          </a:xfrm>
          <a:prstGeom prst="rect">
            <a:avLst/>
          </a:prstGeom>
        </p:spPr>
      </p:pic>
    </p:spTree>
    <p:extLst>
      <p:ext uri="{BB962C8B-B14F-4D97-AF65-F5344CB8AC3E}">
        <p14:creationId xmlns:p14="http://schemas.microsoft.com/office/powerpoint/2010/main" val="30857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2000"/>
                                        <p:tgtEl>
                                          <p:spTgt spid="2"/>
                                        </p:tgtEl>
                                      </p:cBhvr>
                                    </p:animEffect>
                                    <p:anim calcmode="lin" valueType="num">
                                      <p:cBhvr>
                                        <p:cTn id="28" dur="2000" fill="hold"/>
                                        <p:tgtEl>
                                          <p:spTgt spid="2"/>
                                        </p:tgtEl>
                                        <p:attrNameLst>
                                          <p:attrName>ppt_w</p:attrName>
                                        </p:attrNameLst>
                                      </p:cBhvr>
                                      <p:tavLst>
                                        <p:tav tm="0" fmla="#ppt_w*sin(2.5*pi*$)">
                                          <p:val>
                                            <p:fltVal val="0"/>
                                          </p:val>
                                        </p:tav>
                                        <p:tav tm="100000">
                                          <p:val>
                                            <p:fltVal val="1"/>
                                          </p:val>
                                        </p:tav>
                                      </p:tavLst>
                                    </p:anim>
                                    <p:anim calcmode="lin" valueType="num">
                                      <p:cBhvr>
                                        <p:cTn id="2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0" repeatCount="indefinite" fill="hold" display="0">
                  <p:stCondLst>
                    <p:cond delay="indefinite"/>
                  </p:stCondLst>
                  <p:endCondLst>
                    <p:cond evt="onStopAudio" delay="0">
                      <p:tgtEl>
                        <p:sldTgt/>
                      </p:tgtEl>
                    </p:cond>
                  </p:endCondLst>
                </p:cTn>
                <p:tgtEl>
                  <p:spTgt spid="4"/>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Autofit/>
          </a:bodyPr>
          <a:lstStyle/>
          <a:p>
            <a:pPr algn="ctr"/>
            <a:r>
              <a:rPr lang="sr-Latn-RS" sz="2400" b="1" dirty="0" smtClean="0"/>
              <a:t>„Škola, početak kulture; putovanja - kulturna panorama: čitanje- strast i slast kulture, kultura sama“  Isidora Sekulić</a:t>
            </a:r>
            <a:br>
              <a:rPr lang="sr-Latn-RS" sz="2400" b="1" dirty="0" smtClean="0"/>
            </a:br>
            <a:r>
              <a:rPr lang="sr-Latn-RS" sz="2400" b="1" dirty="0" smtClean="0"/>
              <a:t/>
            </a:r>
            <a:br>
              <a:rPr lang="sr-Latn-RS" sz="2400" b="1" dirty="0" smtClean="0"/>
            </a:br>
            <a:r>
              <a:rPr lang="sr-Latn-RS" sz="1800" b="1" dirty="0" smtClean="0"/>
              <a:t>Ovu kulturnu panoramu Berlin i Drezden, posetićemo tokom našeg boravka.</a:t>
            </a:r>
            <a:endParaRPr lang="en-US" sz="1800" b="1"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20875"/>
            <a:ext cx="3886199" cy="443388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84008" y="1920875"/>
            <a:ext cx="3702792" cy="4433888"/>
          </a:xfrm>
        </p:spPr>
      </p:pic>
    </p:spTree>
    <p:extLst>
      <p:ext uri="{BB962C8B-B14F-4D97-AF65-F5344CB8AC3E}">
        <p14:creationId xmlns:p14="http://schemas.microsoft.com/office/powerpoint/2010/main" val="123479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pPr algn="ctr"/>
            <a:r>
              <a:rPr lang="sr-Latn-RS" dirty="0" smtClean="0"/>
              <a:t>Autorke projekta</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118519"/>
            <a:ext cx="4038600" cy="4038600"/>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57800" y="2133600"/>
            <a:ext cx="2819400" cy="3962400"/>
          </a:xfrm>
        </p:spPr>
      </p:pic>
      <p:sp>
        <p:nvSpPr>
          <p:cNvPr id="7" name="TextBox 6"/>
          <p:cNvSpPr txBox="1"/>
          <p:nvPr/>
        </p:nvSpPr>
        <p:spPr>
          <a:xfrm>
            <a:off x="381000" y="1295400"/>
            <a:ext cx="8382000" cy="646331"/>
          </a:xfrm>
          <a:prstGeom prst="rect">
            <a:avLst/>
          </a:prstGeom>
          <a:noFill/>
        </p:spPr>
        <p:txBody>
          <a:bodyPr wrap="square" rtlCol="0">
            <a:spAutoFit/>
          </a:bodyPr>
          <a:lstStyle/>
          <a:p>
            <a:r>
              <a:rPr lang="sr-Latn-RS" dirty="0" smtClean="0"/>
              <a:t>               Violeta Nikodinović                                       Nataša Arambašić</a:t>
            </a:r>
          </a:p>
          <a:p>
            <a:r>
              <a:rPr lang="sr-Latn-RS" dirty="0"/>
              <a:t> </a:t>
            </a:r>
            <a:r>
              <a:rPr lang="sr-Latn-RS" dirty="0" smtClean="0"/>
              <a:t>           nastavnica matematike                       nastavnica srpskog jezika i književnosti</a:t>
            </a:r>
            <a:endParaRPr lang="en-US" dirty="0"/>
          </a:p>
        </p:txBody>
      </p:sp>
    </p:spTree>
    <p:extLst>
      <p:ext uri="{BB962C8B-B14F-4D97-AF65-F5344CB8AC3E}">
        <p14:creationId xmlns:p14="http://schemas.microsoft.com/office/powerpoint/2010/main" val="267801811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dirty="0" smtClean="0"/>
              <a:t>www.medicinskapancevo.edu.rs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6901" y="1935163"/>
            <a:ext cx="6630198" cy="4389437"/>
          </a:xfrm>
        </p:spPr>
      </p:pic>
    </p:spTree>
    <p:extLst>
      <p:ext uri="{BB962C8B-B14F-4D97-AF65-F5344CB8AC3E}">
        <p14:creationId xmlns:p14="http://schemas.microsoft.com/office/powerpoint/2010/main" val="1728074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34112"/>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6781800"/>
          </a:xfrm>
        </p:spPr>
        <p:txBody>
          <a:bodyPr>
            <a:normAutofit fontScale="25000" lnSpcReduction="20000"/>
          </a:bodyPr>
          <a:lstStyle/>
          <a:p>
            <a:pPr marL="0" indent="0" fontAlgn="base">
              <a:buNone/>
            </a:pPr>
            <a:r>
              <a:rPr lang="en-US" cap="all" dirty="0"/>
              <a:t>O PROGRAMU</a:t>
            </a:r>
            <a:endParaRPr lang="en-US" b="1" dirty="0"/>
          </a:p>
          <a:p>
            <a:pPr fontAlgn="base"/>
            <a:r>
              <a:rPr lang="en-US" sz="7200" dirty="0" err="1"/>
              <a:t>Erazmus</a:t>
            </a:r>
            <a:r>
              <a:rPr lang="en-US" sz="7200" dirty="0"/>
              <a:t>+ je </a:t>
            </a:r>
            <a:r>
              <a:rPr lang="en-US" sz="7200" b="1" dirty="0" err="1"/>
              <a:t>jedan</a:t>
            </a:r>
            <a:r>
              <a:rPr lang="en-US" sz="7200" b="1" dirty="0"/>
              <a:t> od </a:t>
            </a:r>
            <a:r>
              <a:rPr lang="en-US" sz="7200" b="1" dirty="0" err="1"/>
              <a:t>najvećih</a:t>
            </a:r>
            <a:r>
              <a:rPr lang="en-US" sz="7200" b="1" dirty="0"/>
              <a:t> </a:t>
            </a:r>
            <a:r>
              <a:rPr lang="en-US" sz="7200" b="1" dirty="0" err="1"/>
              <a:t>programa</a:t>
            </a:r>
            <a:r>
              <a:rPr lang="en-US" sz="7200" b="1" dirty="0"/>
              <a:t> EU</a:t>
            </a:r>
            <a:r>
              <a:rPr lang="en-US" sz="7200" dirty="0"/>
              <a:t>  </a:t>
            </a:r>
            <a:r>
              <a:rPr lang="en-US" sz="7200" dirty="0" err="1"/>
              <a:t>koji</a:t>
            </a:r>
            <a:r>
              <a:rPr lang="en-US" sz="7200" dirty="0"/>
              <a:t> </a:t>
            </a:r>
            <a:r>
              <a:rPr lang="en-US" sz="7200" dirty="0" err="1"/>
              <a:t>finansira</a:t>
            </a:r>
            <a:r>
              <a:rPr lang="en-US" sz="7200" dirty="0"/>
              <a:t> </a:t>
            </a:r>
            <a:r>
              <a:rPr lang="en-US" sz="7200" dirty="0" err="1"/>
              <a:t>projekte</a:t>
            </a:r>
            <a:r>
              <a:rPr lang="en-US" sz="7200" dirty="0"/>
              <a:t> </a:t>
            </a:r>
            <a:r>
              <a:rPr lang="en-US" sz="7200" dirty="0" err="1"/>
              <a:t>mobilnosti</a:t>
            </a:r>
            <a:r>
              <a:rPr lang="en-US" sz="7200" dirty="0"/>
              <a:t> i </a:t>
            </a:r>
            <a:r>
              <a:rPr lang="en-US" sz="7200" dirty="0" err="1"/>
              <a:t>saradnje</a:t>
            </a:r>
            <a:r>
              <a:rPr lang="en-US" sz="7200" dirty="0"/>
              <a:t> u </a:t>
            </a:r>
            <a:r>
              <a:rPr lang="en-US" sz="7200" dirty="0" err="1"/>
              <a:t>oblasti</a:t>
            </a:r>
            <a:r>
              <a:rPr lang="en-US" sz="7200" dirty="0"/>
              <a:t> </a:t>
            </a:r>
            <a:r>
              <a:rPr lang="en-US" sz="7200" dirty="0" err="1"/>
              <a:t>obrazovanja</a:t>
            </a:r>
            <a:r>
              <a:rPr lang="en-US" sz="7200" dirty="0"/>
              <a:t>, </a:t>
            </a:r>
            <a:r>
              <a:rPr lang="en-US" sz="7200" dirty="0" err="1"/>
              <a:t>obuka</a:t>
            </a:r>
            <a:r>
              <a:rPr lang="en-US" sz="7200" dirty="0"/>
              <a:t> </a:t>
            </a:r>
            <a:r>
              <a:rPr lang="en-US" sz="7200" dirty="0" err="1"/>
              <a:t>mladih</a:t>
            </a:r>
            <a:r>
              <a:rPr lang="en-US" sz="7200" dirty="0"/>
              <a:t> i </a:t>
            </a:r>
            <a:r>
              <a:rPr lang="en-US" sz="7200" dirty="0" err="1"/>
              <a:t>sporta</a:t>
            </a:r>
            <a:r>
              <a:rPr lang="en-US" sz="7200" dirty="0"/>
              <a:t>. </a:t>
            </a:r>
            <a:r>
              <a:rPr lang="en-US" sz="7200" dirty="0" err="1"/>
              <a:t>Nastao</a:t>
            </a:r>
            <a:r>
              <a:rPr lang="en-US" sz="7200" dirty="0"/>
              <a:t> je 2014. </a:t>
            </a:r>
            <a:r>
              <a:rPr lang="en-US" sz="7200" dirty="0" err="1"/>
              <a:t>godine</a:t>
            </a:r>
            <a:r>
              <a:rPr lang="en-US" sz="7200" dirty="0"/>
              <a:t>, a 2021. je </a:t>
            </a:r>
            <a:r>
              <a:rPr lang="en-US" sz="7200" dirty="0" err="1"/>
              <a:t>ušao</a:t>
            </a:r>
            <a:r>
              <a:rPr lang="en-US" sz="7200" dirty="0"/>
              <a:t> u </a:t>
            </a:r>
            <a:r>
              <a:rPr lang="en-US" sz="7200" b="1" dirty="0" err="1"/>
              <a:t>novi</a:t>
            </a:r>
            <a:r>
              <a:rPr lang="en-US" sz="7200" b="1" dirty="0"/>
              <a:t> </a:t>
            </a:r>
            <a:r>
              <a:rPr lang="en-US" sz="7200" b="1" dirty="0" err="1"/>
              <a:t>sedmogodišnji</a:t>
            </a:r>
            <a:r>
              <a:rPr lang="en-US" sz="7200" b="1" dirty="0"/>
              <a:t> period</a:t>
            </a:r>
            <a:r>
              <a:rPr lang="en-US" sz="7200" dirty="0"/>
              <a:t> </a:t>
            </a:r>
            <a:r>
              <a:rPr lang="en-US" sz="7200" dirty="0" err="1"/>
              <a:t>sprovođenja</a:t>
            </a:r>
            <a:r>
              <a:rPr lang="en-US" sz="7200" dirty="0"/>
              <a:t> </a:t>
            </a:r>
            <a:r>
              <a:rPr lang="en-US" sz="7200" dirty="0" err="1"/>
              <a:t>koji</a:t>
            </a:r>
            <a:r>
              <a:rPr lang="en-US" sz="7200" dirty="0"/>
              <a:t> </a:t>
            </a:r>
            <a:r>
              <a:rPr lang="en-US" sz="7200" dirty="0" err="1"/>
              <a:t>će</a:t>
            </a:r>
            <a:r>
              <a:rPr lang="en-US" sz="7200" dirty="0"/>
              <a:t> </a:t>
            </a:r>
            <a:r>
              <a:rPr lang="en-US" sz="7200" dirty="0" err="1"/>
              <a:t>trajati</a:t>
            </a:r>
            <a:r>
              <a:rPr lang="en-US" sz="7200" dirty="0"/>
              <a:t> do 2027. </a:t>
            </a:r>
            <a:r>
              <a:rPr lang="en-US" sz="7200" dirty="0" err="1"/>
              <a:t>godine</a:t>
            </a:r>
            <a:r>
              <a:rPr lang="en-US" sz="7200" dirty="0"/>
              <a:t>.</a:t>
            </a:r>
          </a:p>
          <a:p>
            <a:pPr fontAlgn="base"/>
            <a:r>
              <a:rPr lang="en-US" sz="7200" b="1" dirty="0" err="1" smtClean="0"/>
              <a:t>Opšti</a:t>
            </a:r>
            <a:r>
              <a:rPr lang="en-US" sz="7200" b="1" dirty="0" smtClean="0"/>
              <a:t> </a:t>
            </a:r>
            <a:r>
              <a:rPr lang="en-US" sz="7200" b="1" dirty="0" err="1"/>
              <a:t>cilj</a:t>
            </a:r>
            <a:r>
              <a:rPr lang="en-US" sz="7200" b="1" dirty="0"/>
              <a:t> </a:t>
            </a:r>
            <a:r>
              <a:rPr lang="en-US" sz="7200" b="1" dirty="0" err="1"/>
              <a:t>Programa</a:t>
            </a:r>
            <a:r>
              <a:rPr lang="en-US" sz="7200" b="1" dirty="0"/>
              <a:t> je da, </a:t>
            </a:r>
            <a:r>
              <a:rPr lang="en-US" sz="7200" b="1" dirty="0" err="1"/>
              <a:t>putem</a:t>
            </a:r>
            <a:r>
              <a:rPr lang="en-US" sz="7200" b="1" dirty="0"/>
              <a:t> </a:t>
            </a:r>
            <a:r>
              <a:rPr lang="en-US" sz="7200" b="1" u="sng" dirty="0" err="1"/>
              <a:t>celoživotnog</a:t>
            </a:r>
            <a:r>
              <a:rPr lang="en-US" sz="7200" b="1" u="sng" dirty="0"/>
              <a:t> </a:t>
            </a:r>
            <a:r>
              <a:rPr lang="en-US" sz="7200" b="1" u="sng" dirty="0" err="1"/>
              <a:t>učenja</a:t>
            </a:r>
            <a:r>
              <a:rPr lang="en-US" sz="7200" b="1" dirty="0"/>
              <a:t>, </a:t>
            </a:r>
            <a:r>
              <a:rPr lang="en-US" sz="7200" b="1" dirty="0" err="1"/>
              <a:t>podrži</a:t>
            </a:r>
            <a:r>
              <a:rPr lang="en-US" sz="7200" b="1" dirty="0"/>
              <a:t> </a:t>
            </a:r>
            <a:r>
              <a:rPr lang="en-US" sz="7200" b="1" dirty="0" err="1"/>
              <a:t>obrazovni</a:t>
            </a:r>
            <a:r>
              <a:rPr lang="en-US" sz="7200" b="1" dirty="0"/>
              <a:t>, </a:t>
            </a:r>
            <a:r>
              <a:rPr lang="en-US" sz="7200" b="1" dirty="0" err="1"/>
              <a:t>profesionalni</a:t>
            </a:r>
            <a:r>
              <a:rPr lang="en-US" sz="7200" b="1" dirty="0"/>
              <a:t> i </a:t>
            </a:r>
            <a:r>
              <a:rPr lang="en-US" sz="7200" b="1" dirty="0" err="1"/>
              <a:t>lični</a:t>
            </a:r>
            <a:r>
              <a:rPr lang="en-US" sz="7200" b="1" dirty="0"/>
              <a:t> </a:t>
            </a:r>
            <a:r>
              <a:rPr lang="en-US" sz="7200" b="1" dirty="0" err="1"/>
              <a:t>razvoj</a:t>
            </a:r>
            <a:r>
              <a:rPr lang="en-US" sz="7200" b="1" dirty="0"/>
              <a:t> </a:t>
            </a:r>
            <a:r>
              <a:rPr lang="en-US" sz="7200" b="1" dirty="0" err="1"/>
              <a:t>pojedinaca</a:t>
            </a:r>
            <a:r>
              <a:rPr lang="en-US" sz="7200" b="1" dirty="0"/>
              <a:t> u </a:t>
            </a:r>
            <a:r>
              <a:rPr lang="en-US" sz="7200" b="1" dirty="0" err="1"/>
              <a:t>oblasti</a:t>
            </a:r>
            <a:r>
              <a:rPr lang="en-US" sz="7200" b="1" dirty="0"/>
              <a:t> </a:t>
            </a:r>
            <a:r>
              <a:rPr lang="en-US" sz="7200" b="1" dirty="0" err="1"/>
              <a:t>obrazovanja</a:t>
            </a:r>
            <a:r>
              <a:rPr lang="en-US" sz="7200" b="1" dirty="0"/>
              <a:t>, </a:t>
            </a:r>
            <a:r>
              <a:rPr lang="en-US" sz="7200" b="1" dirty="0" err="1"/>
              <a:t>obuka</a:t>
            </a:r>
            <a:r>
              <a:rPr lang="en-US" sz="7200" b="1" dirty="0"/>
              <a:t>, </a:t>
            </a:r>
            <a:r>
              <a:rPr lang="en-US" sz="7200" b="1" dirty="0" err="1"/>
              <a:t>omladine</a:t>
            </a:r>
            <a:r>
              <a:rPr lang="en-US" sz="7200" b="1" dirty="0"/>
              <a:t> i </a:t>
            </a:r>
            <a:r>
              <a:rPr lang="en-US" sz="7200" b="1" dirty="0" err="1"/>
              <a:t>sporta</a:t>
            </a:r>
            <a:r>
              <a:rPr lang="en-US" sz="7200" b="1" dirty="0"/>
              <a:t>.</a:t>
            </a:r>
            <a:endParaRPr lang="en-US" sz="7200" dirty="0"/>
          </a:p>
          <a:p>
            <a:pPr fontAlgn="base"/>
            <a:r>
              <a:rPr lang="en-US" sz="7200" i="1" dirty="0" err="1"/>
              <a:t>Provođenje</a:t>
            </a:r>
            <a:r>
              <a:rPr lang="en-US" sz="7200" i="1" dirty="0"/>
              <a:t> </a:t>
            </a:r>
            <a:r>
              <a:rPr lang="en-US" sz="7200" i="1" dirty="0" err="1"/>
              <a:t>vremena</a:t>
            </a:r>
            <a:r>
              <a:rPr lang="en-US" sz="7200" i="1" dirty="0"/>
              <a:t> u </a:t>
            </a:r>
            <a:r>
              <a:rPr lang="en-US" sz="7200" i="1" dirty="0" err="1"/>
              <a:t>drugoj</a:t>
            </a:r>
            <a:r>
              <a:rPr lang="en-US" sz="7200" i="1" dirty="0"/>
              <a:t> </a:t>
            </a:r>
            <a:r>
              <a:rPr lang="en-US" sz="7200" i="1" dirty="0" err="1"/>
              <a:t>zemlji</a:t>
            </a:r>
            <a:r>
              <a:rPr lang="en-US" sz="7200" i="1" dirty="0"/>
              <a:t> </a:t>
            </a:r>
            <a:r>
              <a:rPr lang="en-US" sz="7200" i="1" dirty="0" err="1"/>
              <a:t>sa</a:t>
            </a:r>
            <a:r>
              <a:rPr lang="en-US" sz="7200" i="1" dirty="0"/>
              <a:t> </a:t>
            </a:r>
            <a:r>
              <a:rPr lang="en-US" sz="7200" i="1" dirty="0" err="1"/>
              <a:t>ciljem</a:t>
            </a:r>
            <a:r>
              <a:rPr lang="en-US" sz="7200" i="1" dirty="0"/>
              <a:t> </a:t>
            </a:r>
            <a:r>
              <a:rPr lang="en-US" sz="7200" i="1" dirty="0" err="1"/>
              <a:t>učenja</a:t>
            </a:r>
            <a:r>
              <a:rPr lang="en-US" sz="7200" i="1" dirty="0"/>
              <a:t>, </a:t>
            </a:r>
            <a:r>
              <a:rPr lang="en-US" sz="7200" i="1" dirty="0" err="1"/>
              <a:t>odnosno</a:t>
            </a:r>
            <a:r>
              <a:rPr lang="en-US" sz="7200" i="1" dirty="0"/>
              <a:t> </a:t>
            </a:r>
            <a:r>
              <a:rPr lang="en-US" sz="7200" i="1" dirty="0" err="1"/>
              <a:t>usavršavanja</a:t>
            </a:r>
            <a:r>
              <a:rPr lang="en-US" sz="7200" i="1" dirty="0"/>
              <a:t> i </a:t>
            </a:r>
            <a:r>
              <a:rPr lang="en-US" sz="7200" i="1" dirty="0" err="1"/>
              <a:t>rada</a:t>
            </a:r>
            <a:r>
              <a:rPr lang="en-US" sz="7200" i="1" dirty="0"/>
              <a:t> </a:t>
            </a:r>
            <a:r>
              <a:rPr lang="en-US" sz="7200" i="1" dirty="0" err="1"/>
              <a:t>trebalo</a:t>
            </a:r>
            <a:r>
              <a:rPr lang="en-US" sz="7200" i="1" dirty="0"/>
              <a:t> bi da </a:t>
            </a:r>
            <a:r>
              <a:rPr lang="en-US" sz="7200" i="1" dirty="0" err="1"/>
              <a:t>postane</a:t>
            </a:r>
            <a:r>
              <a:rPr lang="en-US" sz="7200" i="1" dirty="0"/>
              <a:t> standard, </a:t>
            </a:r>
            <a:r>
              <a:rPr lang="en-US" sz="7200" i="1" dirty="0" err="1"/>
              <a:t>kao</a:t>
            </a:r>
            <a:r>
              <a:rPr lang="en-US" sz="7200" i="1" dirty="0"/>
              <a:t> i </a:t>
            </a:r>
            <a:r>
              <a:rPr lang="en-US" sz="7200" i="1" dirty="0" err="1"/>
              <a:t>poznavanje</a:t>
            </a:r>
            <a:r>
              <a:rPr lang="en-US" sz="7200" i="1" dirty="0"/>
              <a:t> </a:t>
            </a:r>
            <a:r>
              <a:rPr lang="en-US" sz="7200" i="1" dirty="0" err="1"/>
              <a:t>dva</a:t>
            </a:r>
            <a:r>
              <a:rPr lang="en-US" sz="7200" i="1" dirty="0"/>
              <a:t> </a:t>
            </a:r>
            <a:r>
              <a:rPr lang="en-US" sz="7200" i="1" dirty="0" err="1"/>
              <a:t>strana</a:t>
            </a:r>
            <a:r>
              <a:rPr lang="en-US" sz="7200" i="1" dirty="0"/>
              <a:t> </a:t>
            </a:r>
            <a:r>
              <a:rPr lang="en-US" sz="7200" i="1" dirty="0" err="1"/>
              <a:t>jezika</a:t>
            </a:r>
            <a:r>
              <a:rPr lang="en-US" sz="7200" i="1" dirty="0"/>
              <a:t> pored </a:t>
            </a:r>
            <a:r>
              <a:rPr lang="en-US" sz="7200" i="1" dirty="0" err="1"/>
              <a:t>maternjeg</a:t>
            </a:r>
            <a:r>
              <a:rPr lang="en-US" sz="7200" i="1" dirty="0"/>
              <a:t>.</a:t>
            </a:r>
            <a:endParaRPr lang="en-US" sz="7200" dirty="0"/>
          </a:p>
          <a:p>
            <a:pPr fontAlgn="base"/>
            <a:r>
              <a:rPr lang="en-US" sz="7200" b="1" dirty="0" err="1" smtClean="0"/>
              <a:t>Ko</a:t>
            </a:r>
            <a:r>
              <a:rPr lang="en-US" sz="7200" b="1" dirty="0" smtClean="0"/>
              <a:t> </a:t>
            </a:r>
            <a:r>
              <a:rPr lang="en-US" sz="7200" b="1" dirty="0" err="1"/>
              <a:t>su</a:t>
            </a:r>
            <a:r>
              <a:rPr lang="en-US" sz="7200" b="1" dirty="0"/>
              <a:t> </a:t>
            </a:r>
            <a:r>
              <a:rPr lang="en-US" sz="7200" b="1" dirty="0" err="1"/>
              <a:t>članice</a:t>
            </a:r>
            <a:r>
              <a:rPr lang="en-US" sz="7200" b="1" dirty="0"/>
              <a:t> </a:t>
            </a:r>
            <a:r>
              <a:rPr lang="en-US" sz="7200" b="1" dirty="0" err="1"/>
              <a:t>programa</a:t>
            </a:r>
            <a:r>
              <a:rPr lang="en-US" sz="7200" b="1" dirty="0"/>
              <a:t>?</a:t>
            </a:r>
            <a:endParaRPr lang="en-US" sz="7200" dirty="0"/>
          </a:p>
          <a:p>
            <a:pPr fontAlgn="base"/>
            <a:r>
              <a:rPr lang="en-US" sz="7200" dirty="0"/>
              <a:t>To </a:t>
            </a:r>
            <a:r>
              <a:rPr lang="en-US" sz="7200" dirty="0" err="1"/>
              <a:t>su</a:t>
            </a:r>
            <a:r>
              <a:rPr lang="en-US" sz="7200" dirty="0"/>
              <a:t> </a:t>
            </a:r>
            <a:r>
              <a:rPr lang="en-US" sz="7200" dirty="0" err="1"/>
              <a:t>prvenstveno</a:t>
            </a:r>
            <a:r>
              <a:rPr lang="en-US" sz="7200" dirty="0"/>
              <a:t> </a:t>
            </a:r>
            <a:r>
              <a:rPr lang="en-US" sz="7200" dirty="0" err="1"/>
              <a:t>evropske</a:t>
            </a:r>
            <a:r>
              <a:rPr lang="en-US" sz="7200" dirty="0"/>
              <a:t> </a:t>
            </a:r>
            <a:r>
              <a:rPr lang="en-US" sz="7200" dirty="0" err="1"/>
              <a:t>države</a:t>
            </a:r>
            <a:r>
              <a:rPr lang="en-US" sz="7200" dirty="0"/>
              <a:t>, </a:t>
            </a:r>
            <a:r>
              <a:rPr lang="en-US" sz="7200" dirty="0" err="1"/>
              <a:t>ali</a:t>
            </a:r>
            <a:r>
              <a:rPr lang="en-US" sz="7200" dirty="0"/>
              <a:t> i </a:t>
            </a:r>
            <a:r>
              <a:rPr lang="en-US" sz="7200" dirty="0" err="1"/>
              <a:t>sve</a:t>
            </a:r>
            <a:r>
              <a:rPr lang="en-US" sz="7200" dirty="0"/>
              <a:t> </a:t>
            </a:r>
            <a:r>
              <a:rPr lang="en-US" sz="7200" dirty="0" err="1"/>
              <a:t>ostale</a:t>
            </a:r>
            <a:r>
              <a:rPr lang="en-US" sz="7200" dirty="0"/>
              <a:t> </a:t>
            </a:r>
            <a:r>
              <a:rPr lang="en-US" sz="7200" dirty="0" err="1"/>
              <a:t>zemlje</a:t>
            </a:r>
            <a:r>
              <a:rPr lang="en-US" sz="7200" dirty="0"/>
              <a:t> </a:t>
            </a:r>
            <a:r>
              <a:rPr lang="en-US" sz="7200" dirty="0" err="1"/>
              <a:t>sveta</a:t>
            </a:r>
            <a:r>
              <a:rPr lang="en-US" sz="7200" dirty="0"/>
              <a:t>, u </a:t>
            </a:r>
            <a:r>
              <a:rPr lang="en-US" sz="7200" dirty="0" err="1"/>
              <a:t>određenom</a:t>
            </a:r>
            <a:r>
              <a:rPr lang="en-US" sz="7200" dirty="0"/>
              <a:t> </a:t>
            </a:r>
            <a:r>
              <a:rPr lang="en-US" sz="7200" dirty="0" err="1"/>
              <a:t>kapacitetu</a:t>
            </a:r>
            <a:r>
              <a:rPr lang="en-US" sz="7200" dirty="0"/>
              <a:t>. </a:t>
            </a:r>
            <a:r>
              <a:rPr lang="en-US" sz="7200" dirty="0" err="1"/>
              <a:t>Sve</a:t>
            </a:r>
            <a:r>
              <a:rPr lang="en-US" sz="7200" dirty="0"/>
              <a:t> </a:t>
            </a:r>
            <a:r>
              <a:rPr lang="en-US" sz="7200" dirty="0" err="1"/>
              <a:t>članice</a:t>
            </a:r>
            <a:r>
              <a:rPr lang="en-US" sz="7200" dirty="0"/>
              <a:t> </a:t>
            </a:r>
            <a:r>
              <a:rPr lang="en-US" sz="7200" dirty="0" err="1"/>
              <a:t>programa</a:t>
            </a:r>
            <a:r>
              <a:rPr lang="en-US" sz="7200" dirty="0"/>
              <a:t> se dele </a:t>
            </a:r>
            <a:r>
              <a:rPr lang="en-US" sz="7200" dirty="0" err="1"/>
              <a:t>na</a:t>
            </a:r>
            <a:r>
              <a:rPr lang="en-US" sz="7200" dirty="0"/>
              <a:t> </a:t>
            </a:r>
            <a:r>
              <a:rPr lang="en-US" sz="7200" b="1" dirty="0" err="1"/>
              <a:t>države</a:t>
            </a:r>
            <a:r>
              <a:rPr lang="en-US" sz="7200" b="1" dirty="0"/>
              <a:t> </a:t>
            </a:r>
            <a:r>
              <a:rPr lang="en-US" sz="7200" b="1" dirty="0" err="1"/>
              <a:t>članice</a:t>
            </a:r>
            <a:r>
              <a:rPr lang="en-US" sz="7200" b="1" dirty="0"/>
              <a:t> EU i </a:t>
            </a:r>
            <a:r>
              <a:rPr lang="en-US" sz="7200" b="1" dirty="0" err="1"/>
              <a:t>treće</a:t>
            </a:r>
            <a:r>
              <a:rPr lang="en-US" sz="7200" b="1" dirty="0"/>
              <a:t> </a:t>
            </a:r>
            <a:r>
              <a:rPr lang="en-US" sz="7200" b="1" dirty="0" err="1"/>
              <a:t>zemlje</a:t>
            </a:r>
            <a:r>
              <a:rPr lang="en-US" sz="7200" b="1" dirty="0"/>
              <a:t> </a:t>
            </a:r>
            <a:r>
              <a:rPr lang="en-US" sz="7200" b="1" dirty="0" err="1"/>
              <a:t>pridružene</a:t>
            </a:r>
            <a:r>
              <a:rPr lang="en-US" sz="7200" b="1" dirty="0"/>
              <a:t> </a:t>
            </a:r>
            <a:r>
              <a:rPr lang="en-US" sz="7200" b="1" dirty="0" err="1"/>
              <a:t>Programu</a:t>
            </a:r>
            <a:r>
              <a:rPr lang="en-US" sz="7200" dirty="0"/>
              <a:t> i </a:t>
            </a:r>
            <a:r>
              <a:rPr lang="en-US" sz="7200" b="1" dirty="0" err="1"/>
              <a:t>treće</a:t>
            </a:r>
            <a:r>
              <a:rPr lang="en-US" sz="7200" b="1" dirty="0"/>
              <a:t> </a:t>
            </a:r>
            <a:r>
              <a:rPr lang="en-US" sz="7200" b="1" dirty="0" err="1"/>
              <a:t>zemlje</a:t>
            </a:r>
            <a:r>
              <a:rPr lang="en-US" sz="7200" b="1" dirty="0"/>
              <a:t> </a:t>
            </a:r>
            <a:r>
              <a:rPr lang="en-US" sz="7200" b="1" dirty="0" err="1"/>
              <a:t>koje</a:t>
            </a:r>
            <a:r>
              <a:rPr lang="en-US" sz="7200" b="1" dirty="0"/>
              <a:t> ne </a:t>
            </a:r>
            <a:r>
              <a:rPr lang="en-US" sz="7200" b="1" dirty="0" err="1"/>
              <a:t>učestvuju</a:t>
            </a:r>
            <a:r>
              <a:rPr lang="en-US" sz="7200" b="1" dirty="0"/>
              <a:t> </a:t>
            </a:r>
            <a:r>
              <a:rPr lang="en-US" sz="7200" b="1" dirty="0" err="1"/>
              <a:t>punopravno</a:t>
            </a:r>
            <a:r>
              <a:rPr lang="en-US" sz="7200" b="1" dirty="0"/>
              <a:t> u </a:t>
            </a:r>
            <a:r>
              <a:rPr lang="en-US" sz="7200" b="1" dirty="0" err="1"/>
              <a:t>Programu</a:t>
            </a:r>
            <a:r>
              <a:rPr lang="en-US" sz="7200" dirty="0"/>
              <a:t>. </a:t>
            </a:r>
            <a:r>
              <a:rPr lang="en-US" sz="7200" dirty="0" err="1" smtClean="0"/>
              <a:t>Srbija</a:t>
            </a:r>
            <a:r>
              <a:rPr lang="en-US" sz="7200" dirty="0" smtClean="0"/>
              <a:t> </a:t>
            </a:r>
            <a:r>
              <a:rPr lang="en-US" sz="7200" dirty="0"/>
              <a:t>je </a:t>
            </a:r>
            <a:r>
              <a:rPr lang="en-US" sz="7200" dirty="0" err="1"/>
              <a:t>punopravna</a:t>
            </a:r>
            <a:r>
              <a:rPr lang="en-US" sz="7200" dirty="0"/>
              <a:t> </a:t>
            </a:r>
            <a:r>
              <a:rPr lang="en-US" sz="7200" dirty="0" err="1"/>
              <a:t>članica</a:t>
            </a:r>
            <a:r>
              <a:rPr lang="en-US" sz="7200" dirty="0"/>
              <a:t> </a:t>
            </a:r>
            <a:r>
              <a:rPr lang="en-US" sz="7200" dirty="0" err="1"/>
              <a:t>programa</a:t>
            </a:r>
            <a:r>
              <a:rPr lang="en-US" sz="7200" dirty="0"/>
              <a:t> </a:t>
            </a:r>
            <a:r>
              <a:rPr lang="en-US" sz="7200" dirty="0" err="1"/>
              <a:t>Erazmus</a:t>
            </a:r>
            <a:r>
              <a:rPr lang="en-US" sz="7200" dirty="0"/>
              <a:t>+ od 2019. </a:t>
            </a:r>
            <a:r>
              <a:rPr lang="en-US" sz="7200" dirty="0" err="1"/>
              <a:t>godine</a:t>
            </a:r>
            <a:r>
              <a:rPr lang="en-US" sz="7200" dirty="0"/>
              <a:t> i </a:t>
            </a:r>
            <a:r>
              <a:rPr lang="en-US" sz="7200" dirty="0" err="1"/>
              <a:t>ima</a:t>
            </a:r>
            <a:r>
              <a:rPr lang="en-US" sz="7200" dirty="0"/>
              <a:t> status </a:t>
            </a:r>
            <a:r>
              <a:rPr lang="en-US" sz="7200" dirty="0" err="1"/>
              <a:t>treće</a:t>
            </a:r>
            <a:r>
              <a:rPr lang="en-US" sz="7200" dirty="0"/>
              <a:t> </a:t>
            </a:r>
            <a:r>
              <a:rPr lang="en-US" sz="7200" dirty="0" err="1"/>
              <a:t>zemlje</a:t>
            </a:r>
            <a:r>
              <a:rPr lang="en-US" sz="7200" dirty="0"/>
              <a:t> </a:t>
            </a:r>
            <a:r>
              <a:rPr lang="en-US" sz="7200" dirty="0" err="1"/>
              <a:t>pridružene</a:t>
            </a:r>
            <a:r>
              <a:rPr lang="en-US" sz="7200" dirty="0"/>
              <a:t> </a:t>
            </a:r>
            <a:r>
              <a:rPr lang="en-US" sz="7200" dirty="0" err="1"/>
              <a:t>Programu</a:t>
            </a:r>
            <a:r>
              <a:rPr lang="en-US" sz="7200" dirty="0"/>
              <a:t>, </a:t>
            </a:r>
            <a:r>
              <a:rPr lang="en-US" sz="7200" dirty="0" err="1"/>
              <a:t>što</a:t>
            </a:r>
            <a:r>
              <a:rPr lang="en-US" sz="7200" dirty="0"/>
              <a:t> </a:t>
            </a:r>
            <a:r>
              <a:rPr lang="en-US" sz="7200" dirty="0" err="1"/>
              <a:t>znači</a:t>
            </a:r>
            <a:r>
              <a:rPr lang="en-US" sz="7200" dirty="0"/>
              <a:t> da </a:t>
            </a:r>
            <a:r>
              <a:rPr lang="en-US" sz="7200" dirty="0" err="1"/>
              <a:t>ustanove</a:t>
            </a:r>
            <a:r>
              <a:rPr lang="en-US" sz="7200" dirty="0"/>
              <a:t> i </a:t>
            </a:r>
            <a:r>
              <a:rPr lang="en-US" sz="7200" dirty="0" err="1"/>
              <a:t>organizacije</a:t>
            </a:r>
            <a:r>
              <a:rPr lang="en-US" sz="7200" dirty="0"/>
              <a:t> </a:t>
            </a:r>
            <a:r>
              <a:rPr lang="en-US" sz="7200" dirty="0" err="1"/>
              <a:t>iz</a:t>
            </a:r>
            <a:r>
              <a:rPr lang="en-US" sz="7200" dirty="0"/>
              <a:t> </a:t>
            </a:r>
            <a:r>
              <a:rPr lang="en-US" sz="7200" dirty="0" err="1"/>
              <a:t>Srbije</a:t>
            </a:r>
            <a:r>
              <a:rPr lang="en-US" sz="7200" dirty="0"/>
              <a:t> </a:t>
            </a:r>
            <a:r>
              <a:rPr lang="en-US" sz="7200" dirty="0" err="1"/>
              <a:t>mogu</a:t>
            </a:r>
            <a:r>
              <a:rPr lang="en-US" sz="7200" dirty="0"/>
              <a:t> da se </a:t>
            </a:r>
            <a:r>
              <a:rPr lang="en-US" sz="7200" dirty="0" err="1"/>
              <a:t>prijavljuju</a:t>
            </a:r>
            <a:r>
              <a:rPr lang="en-US" sz="7200" dirty="0"/>
              <a:t> </a:t>
            </a:r>
            <a:r>
              <a:rPr lang="en-US" sz="7200" dirty="0" err="1"/>
              <a:t>za</a:t>
            </a:r>
            <a:r>
              <a:rPr lang="en-US" sz="7200" dirty="0"/>
              <a:t> </a:t>
            </a:r>
            <a:r>
              <a:rPr lang="en-US" sz="7200" dirty="0" err="1"/>
              <a:t>sve</a:t>
            </a:r>
            <a:r>
              <a:rPr lang="en-US" sz="7200" dirty="0"/>
              <a:t> </a:t>
            </a:r>
            <a:r>
              <a:rPr lang="en-US" sz="7200" dirty="0" err="1"/>
              <a:t>vrste</a:t>
            </a:r>
            <a:r>
              <a:rPr lang="en-US" sz="7200" dirty="0"/>
              <a:t> </a:t>
            </a:r>
            <a:r>
              <a:rPr lang="en-US" sz="7200" dirty="0" err="1"/>
              <a:t>projekata</a:t>
            </a:r>
            <a:r>
              <a:rPr lang="en-US" sz="7200" dirty="0"/>
              <a:t> u </a:t>
            </a:r>
            <a:r>
              <a:rPr lang="en-US" sz="7200" dirty="0" err="1"/>
              <a:t>ulozi</a:t>
            </a:r>
            <a:r>
              <a:rPr lang="en-US" sz="7200" dirty="0"/>
              <a:t> </a:t>
            </a:r>
            <a:r>
              <a:rPr lang="en-US" sz="7200" dirty="0" err="1"/>
              <a:t>koordinatora</a:t>
            </a:r>
            <a:r>
              <a:rPr lang="en-US" sz="7200" dirty="0"/>
              <a:t> i </a:t>
            </a:r>
            <a:r>
              <a:rPr lang="en-US" sz="7200" dirty="0" err="1"/>
              <a:t>partnera</a:t>
            </a:r>
            <a:r>
              <a:rPr lang="en-US" sz="7200" dirty="0"/>
              <a:t>, </a:t>
            </a:r>
            <a:r>
              <a:rPr lang="en-US" sz="7200" dirty="0" err="1"/>
              <a:t>kao</a:t>
            </a:r>
            <a:r>
              <a:rPr lang="en-US" sz="7200" dirty="0"/>
              <a:t> i </a:t>
            </a:r>
            <a:r>
              <a:rPr lang="en-US" sz="7200" dirty="0" err="1"/>
              <a:t>države</a:t>
            </a:r>
            <a:r>
              <a:rPr lang="en-US" sz="7200" dirty="0"/>
              <a:t> </a:t>
            </a:r>
            <a:r>
              <a:rPr lang="en-US" sz="7200" dirty="0" err="1"/>
              <a:t>članice</a:t>
            </a:r>
            <a:r>
              <a:rPr lang="en-US" sz="7200" dirty="0"/>
              <a:t> </a:t>
            </a:r>
            <a:r>
              <a:rPr lang="en-US" sz="7200" dirty="0" err="1"/>
              <a:t>Evropske</a:t>
            </a:r>
            <a:r>
              <a:rPr lang="en-US" sz="7200" dirty="0"/>
              <a:t> </a:t>
            </a:r>
            <a:r>
              <a:rPr lang="en-US" sz="7200" dirty="0" err="1"/>
              <a:t>unije</a:t>
            </a:r>
            <a:r>
              <a:rPr lang="en-US" sz="7200" dirty="0"/>
              <a:t>. </a:t>
            </a:r>
          </a:p>
          <a:p>
            <a:pPr fontAlgn="base"/>
            <a:r>
              <a:rPr lang="en-US" sz="7200" b="1" dirty="0" err="1"/>
              <a:t>Ko</a:t>
            </a:r>
            <a:r>
              <a:rPr lang="en-US" sz="7200" b="1" dirty="0"/>
              <a:t> </a:t>
            </a:r>
            <a:r>
              <a:rPr lang="en-US" sz="7200" b="1" dirty="0" err="1"/>
              <a:t>može</a:t>
            </a:r>
            <a:r>
              <a:rPr lang="en-US" sz="7200" b="1" dirty="0"/>
              <a:t> da </a:t>
            </a:r>
            <a:r>
              <a:rPr lang="en-US" sz="7200" b="1" dirty="0" err="1"/>
              <a:t>učestvuje</a:t>
            </a:r>
            <a:r>
              <a:rPr lang="en-US" sz="7200" b="1" dirty="0"/>
              <a:t> u </a:t>
            </a:r>
            <a:r>
              <a:rPr lang="en-US" sz="7200" b="1" dirty="0" err="1"/>
              <a:t>programu</a:t>
            </a:r>
            <a:r>
              <a:rPr lang="en-US" sz="7200" b="1" dirty="0"/>
              <a:t>?</a:t>
            </a:r>
            <a:endParaRPr lang="en-US" sz="7200" dirty="0"/>
          </a:p>
          <a:p>
            <a:pPr fontAlgn="base"/>
            <a:r>
              <a:rPr lang="en-US" sz="7200" dirty="0" err="1" smtClean="0"/>
              <a:t>Konkretno</a:t>
            </a:r>
            <a:r>
              <a:rPr lang="en-US" sz="7200" dirty="0"/>
              <a:t>, to </a:t>
            </a:r>
            <a:r>
              <a:rPr lang="en-US" sz="7200" dirty="0" err="1"/>
              <a:t>su</a:t>
            </a:r>
            <a:r>
              <a:rPr lang="en-US" sz="7200" dirty="0"/>
              <a:t>: </a:t>
            </a:r>
            <a:r>
              <a:rPr lang="en-US" sz="7200" dirty="0" err="1"/>
              <a:t>predškolske</a:t>
            </a:r>
            <a:r>
              <a:rPr lang="en-US" sz="7200" dirty="0"/>
              <a:t> </a:t>
            </a:r>
            <a:r>
              <a:rPr lang="en-US" sz="7200" dirty="0" err="1"/>
              <a:t>ustanove</a:t>
            </a:r>
            <a:r>
              <a:rPr lang="en-US" sz="7200" dirty="0"/>
              <a:t>, </a:t>
            </a:r>
            <a:r>
              <a:rPr lang="en-US" sz="7200" dirty="0" err="1"/>
              <a:t>osnovne</a:t>
            </a:r>
            <a:r>
              <a:rPr lang="en-US" sz="7200" dirty="0"/>
              <a:t> </a:t>
            </a:r>
            <a:r>
              <a:rPr lang="en-US" sz="7200" dirty="0" err="1"/>
              <a:t>škole</a:t>
            </a:r>
            <a:r>
              <a:rPr lang="en-US" sz="7200" dirty="0"/>
              <a:t>, </a:t>
            </a:r>
            <a:r>
              <a:rPr lang="en-US" sz="7200" dirty="0" err="1"/>
              <a:t>srednje</a:t>
            </a:r>
            <a:r>
              <a:rPr lang="en-US" sz="7200" dirty="0"/>
              <a:t> </a:t>
            </a:r>
            <a:r>
              <a:rPr lang="en-US" sz="7200" dirty="0" err="1"/>
              <a:t>stručne</a:t>
            </a:r>
            <a:r>
              <a:rPr lang="en-US" sz="7200" dirty="0"/>
              <a:t> </a:t>
            </a:r>
            <a:r>
              <a:rPr lang="en-US" sz="7200" dirty="0" err="1"/>
              <a:t>škole</a:t>
            </a:r>
            <a:r>
              <a:rPr lang="en-US" sz="7200" dirty="0"/>
              <a:t> i </a:t>
            </a:r>
            <a:r>
              <a:rPr lang="en-US" sz="7200" dirty="0" err="1"/>
              <a:t>gimnazije</a:t>
            </a:r>
            <a:r>
              <a:rPr lang="en-US" sz="7200" dirty="0"/>
              <a:t>, </a:t>
            </a:r>
            <a:r>
              <a:rPr lang="en-US" sz="7200" dirty="0" err="1"/>
              <a:t>univerziteti</a:t>
            </a:r>
            <a:r>
              <a:rPr lang="en-US" sz="7200" dirty="0"/>
              <a:t> i </a:t>
            </a:r>
            <a:r>
              <a:rPr lang="en-US" sz="7200" dirty="0" err="1"/>
              <a:t>visoke</a:t>
            </a:r>
            <a:r>
              <a:rPr lang="en-US" sz="7200" dirty="0"/>
              <a:t> </a:t>
            </a:r>
            <a:r>
              <a:rPr lang="en-US" sz="7200" dirty="0" err="1"/>
              <a:t>škole</a:t>
            </a:r>
            <a:r>
              <a:rPr lang="en-US" sz="7200" dirty="0"/>
              <a:t>, </a:t>
            </a:r>
            <a:r>
              <a:rPr lang="en-US" sz="7200" dirty="0" err="1"/>
              <a:t>škole</a:t>
            </a:r>
            <a:r>
              <a:rPr lang="en-US" sz="7200" dirty="0"/>
              <a:t> </a:t>
            </a:r>
            <a:r>
              <a:rPr lang="en-US" sz="7200" dirty="0" err="1"/>
              <a:t>za</a:t>
            </a:r>
            <a:r>
              <a:rPr lang="en-US" sz="7200" dirty="0"/>
              <a:t> </a:t>
            </a:r>
            <a:r>
              <a:rPr lang="en-US" sz="7200" dirty="0" err="1"/>
              <a:t>obrazovanje</a:t>
            </a:r>
            <a:r>
              <a:rPr lang="en-US" sz="7200" dirty="0"/>
              <a:t> </a:t>
            </a:r>
            <a:r>
              <a:rPr lang="en-US" sz="7200" dirty="0" err="1"/>
              <a:t>odraslih</a:t>
            </a:r>
            <a:r>
              <a:rPr lang="en-US" sz="7200" dirty="0"/>
              <a:t>, </a:t>
            </a:r>
            <a:r>
              <a:rPr lang="en-US" sz="7200" dirty="0" err="1"/>
              <a:t>organizacije</a:t>
            </a:r>
            <a:r>
              <a:rPr lang="en-US" sz="7200" dirty="0"/>
              <a:t> </a:t>
            </a:r>
            <a:r>
              <a:rPr lang="en-US" sz="7200" dirty="0" err="1"/>
              <a:t>koje</a:t>
            </a:r>
            <a:r>
              <a:rPr lang="en-US" sz="7200" dirty="0"/>
              <a:t> </a:t>
            </a:r>
            <a:r>
              <a:rPr lang="en-US" sz="7200" dirty="0" err="1"/>
              <a:t>pružaju</a:t>
            </a:r>
            <a:r>
              <a:rPr lang="en-US" sz="7200" dirty="0"/>
              <a:t> </a:t>
            </a:r>
            <a:r>
              <a:rPr lang="en-US" sz="7200" dirty="0" err="1"/>
              <a:t>razne</a:t>
            </a:r>
            <a:r>
              <a:rPr lang="en-US" sz="7200" dirty="0"/>
              <a:t> </a:t>
            </a:r>
            <a:r>
              <a:rPr lang="en-US" sz="7200" dirty="0" err="1"/>
              <a:t>oblike</a:t>
            </a:r>
            <a:r>
              <a:rPr lang="en-US" sz="7200" dirty="0"/>
              <a:t> </a:t>
            </a:r>
            <a:r>
              <a:rPr lang="en-US" sz="7200" dirty="0" err="1"/>
              <a:t>stručnog</a:t>
            </a:r>
            <a:r>
              <a:rPr lang="en-US" sz="7200" dirty="0"/>
              <a:t> </a:t>
            </a:r>
            <a:r>
              <a:rPr lang="en-US" sz="7200" dirty="0" err="1"/>
              <a:t>obrazovanja</a:t>
            </a:r>
            <a:r>
              <a:rPr lang="en-US" sz="7200" dirty="0"/>
              <a:t> i </a:t>
            </a:r>
            <a:r>
              <a:rPr lang="en-US" sz="7200" dirty="0" err="1"/>
              <a:t>obuka</a:t>
            </a:r>
            <a:r>
              <a:rPr lang="en-US" sz="7200" dirty="0"/>
              <a:t>, </a:t>
            </a:r>
            <a:r>
              <a:rPr lang="en-US" sz="7200" dirty="0" err="1"/>
              <a:t>organizacije</a:t>
            </a:r>
            <a:r>
              <a:rPr lang="en-US" sz="7200" dirty="0"/>
              <a:t> </a:t>
            </a:r>
            <a:r>
              <a:rPr lang="en-US" sz="7200" dirty="0" err="1"/>
              <a:t>civilnog</a:t>
            </a:r>
            <a:r>
              <a:rPr lang="en-US" sz="7200" dirty="0"/>
              <a:t> </a:t>
            </a:r>
            <a:r>
              <a:rPr lang="en-US" sz="7200" dirty="0" err="1"/>
              <a:t>društva</a:t>
            </a:r>
            <a:r>
              <a:rPr lang="en-US" sz="7200" dirty="0"/>
              <a:t>/</a:t>
            </a:r>
            <a:r>
              <a:rPr lang="en-US" sz="7200" dirty="0" err="1"/>
              <a:t>udruženja</a:t>
            </a:r>
            <a:r>
              <a:rPr lang="en-US" sz="7200" dirty="0"/>
              <a:t> </a:t>
            </a:r>
            <a:r>
              <a:rPr lang="en-US" sz="7200" dirty="0" err="1"/>
              <a:t>građana</a:t>
            </a:r>
            <a:r>
              <a:rPr lang="en-US" sz="7200" dirty="0"/>
              <a:t> </a:t>
            </a:r>
            <a:r>
              <a:rPr lang="en-US" sz="7200" dirty="0" err="1"/>
              <a:t>koje</a:t>
            </a:r>
            <a:r>
              <a:rPr lang="en-US" sz="7200" dirty="0"/>
              <a:t> se </a:t>
            </a:r>
            <a:r>
              <a:rPr lang="en-US" sz="7200" dirty="0" err="1"/>
              <a:t>bave</a:t>
            </a:r>
            <a:r>
              <a:rPr lang="en-US" sz="7200" dirty="0"/>
              <a:t> </a:t>
            </a:r>
            <a:r>
              <a:rPr lang="en-US" sz="7200" dirty="0" err="1"/>
              <a:t>obukama</a:t>
            </a:r>
            <a:r>
              <a:rPr lang="en-US" sz="7200" dirty="0"/>
              <a:t> </a:t>
            </a:r>
            <a:r>
              <a:rPr lang="en-US" sz="7200" dirty="0" err="1"/>
              <a:t>za</a:t>
            </a:r>
            <a:r>
              <a:rPr lang="en-US" sz="7200" dirty="0"/>
              <a:t> </a:t>
            </a:r>
            <a:r>
              <a:rPr lang="en-US" sz="7200" dirty="0" err="1"/>
              <a:t>mlade</a:t>
            </a:r>
            <a:r>
              <a:rPr lang="en-US" sz="7200" dirty="0"/>
              <a:t>, </a:t>
            </a:r>
            <a:r>
              <a:rPr lang="en-US" sz="7200" dirty="0" err="1"/>
              <a:t>lokalne</a:t>
            </a:r>
            <a:r>
              <a:rPr lang="en-US" sz="7200" dirty="0"/>
              <a:t> </a:t>
            </a:r>
            <a:r>
              <a:rPr lang="en-US" sz="7200" dirty="0" err="1"/>
              <a:t>samouprave</a:t>
            </a:r>
            <a:r>
              <a:rPr lang="en-US" sz="7200" dirty="0"/>
              <a:t>, mala i </a:t>
            </a:r>
            <a:r>
              <a:rPr lang="en-US" sz="7200" dirty="0" err="1"/>
              <a:t>srednja</a:t>
            </a:r>
            <a:r>
              <a:rPr lang="en-US" sz="7200" dirty="0"/>
              <a:t> </a:t>
            </a:r>
            <a:r>
              <a:rPr lang="en-US" sz="7200" dirty="0" err="1"/>
              <a:t>preduzeća</a:t>
            </a:r>
            <a:r>
              <a:rPr lang="en-US" sz="7200" dirty="0"/>
              <a:t>, </a:t>
            </a:r>
            <a:r>
              <a:rPr lang="en-US" sz="7200" dirty="0" err="1"/>
              <a:t>profesionalna</a:t>
            </a:r>
            <a:r>
              <a:rPr lang="en-US" sz="7200" dirty="0"/>
              <a:t> </a:t>
            </a:r>
            <a:r>
              <a:rPr lang="en-US" sz="7200" dirty="0" err="1"/>
              <a:t>udruženja</a:t>
            </a:r>
            <a:r>
              <a:rPr lang="en-US" sz="7200" dirty="0"/>
              <a:t> i </a:t>
            </a:r>
            <a:r>
              <a:rPr lang="en-US" sz="7200" dirty="0" err="1"/>
              <a:t>slično</a:t>
            </a:r>
            <a:r>
              <a:rPr lang="en-US" sz="7200" dirty="0"/>
              <a:t>.</a:t>
            </a:r>
          </a:p>
          <a:p>
            <a:pPr fontAlgn="base"/>
            <a:r>
              <a:rPr lang="en-US" sz="7200" dirty="0" err="1" smtClean="0">
                <a:hlinkClick r:id="rId2"/>
              </a:rPr>
              <a:t>Fondacija</a:t>
            </a:r>
            <a:r>
              <a:rPr lang="en-US" sz="7200" dirty="0" smtClean="0">
                <a:hlinkClick r:id="rId2"/>
              </a:rPr>
              <a:t> </a:t>
            </a:r>
            <a:r>
              <a:rPr lang="en-US" sz="7200" dirty="0">
                <a:hlinkClick r:id="rId2"/>
              </a:rPr>
              <a:t>Tempus</a:t>
            </a:r>
            <a:r>
              <a:rPr lang="en-US" sz="7200" dirty="0"/>
              <a:t> je </a:t>
            </a:r>
            <a:r>
              <a:rPr lang="en-US" sz="7200" dirty="0" err="1"/>
              <a:t>zadužena</a:t>
            </a:r>
            <a:r>
              <a:rPr lang="en-US" sz="7200" dirty="0"/>
              <a:t> </a:t>
            </a:r>
            <a:r>
              <a:rPr lang="en-US" sz="7200" dirty="0" err="1"/>
              <a:t>za</a:t>
            </a:r>
            <a:r>
              <a:rPr lang="en-US" sz="7200" dirty="0"/>
              <a:t> </a:t>
            </a:r>
            <a:r>
              <a:rPr lang="en-US" sz="7200" dirty="0" err="1"/>
              <a:t>sprovođenje</a:t>
            </a:r>
            <a:r>
              <a:rPr lang="en-US" sz="7200" dirty="0"/>
              <a:t> </a:t>
            </a:r>
            <a:r>
              <a:rPr lang="en-US" sz="7200" dirty="0" err="1"/>
              <a:t>Erazmus</a:t>
            </a:r>
            <a:r>
              <a:rPr lang="en-US" sz="7200" dirty="0"/>
              <a:t>+ </a:t>
            </a:r>
            <a:r>
              <a:rPr lang="en-US" sz="7200" dirty="0" err="1"/>
              <a:t>programa</a:t>
            </a:r>
            <a:r>
              <a:rPr lang="en-US" sz="7200" dirty="0"/>
              <a:t> </a:t>
            </a:r>
            <a:r>
              <a:rPr lang="sr-Latn-RS" sz="7200" dirty="0" smtClean="0"/>
              <a:t>u Srbiji.</a:t>
            </a:r>
            <a:endParaRPr lang="en-US" dirty="0"/>
          </a:p>
        </p:txBody>
      </p:sp>
    </p:spTree>
    <p:extLst>
      <p:ext uri="{BB962C8B-B14F-4D97-AF65-F5344CB8AC3E}">
        <p14:creationId xmlns:p14="http://schemas.microsoft.com/office/powerpoint/2010/main" val="32844275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066800"/>
          </a:xfrm>
        </p:spPr>
        <p:txBody>
          <a:bodyPr>
            <a:normAutofit/>
          </a:bodyPr>
          <a:lstStyle/>
          <a:p>
            <a:r>
              <a:rPr lang="sr-Cyrl-RS" sz="3600" dirty="0">
                <a:solidFill>
                  <a:schemeClr val="accent2"/>
                </a:solidFill>
                <a:hlinkClick r:id="rId2"/>
              </a:rPr>
              <a:t>https://www.facebook.com/gutwehlitz</a:t>
            </a:r>
            <a:endParaRPr lang="en-US" sz="3600" dirty="0"/>
          </a:p>
        </p:txBody>
      </p:sp>
      <p:sp>
        <p:nvSpPr>
          <p:cNvPr id="3" name="Subtitle 2"/>
          <p:cNvSpPr>
            <a:spLocks noGrp="1"/>
          </p:cNvSpPr>
          <p:nvPr>
            <p:ph type="subTitle" idx="1"/>
          </p:nvPr>
        </p:nvSpPr>
        <p:spPr>
          <a:xfrm>
            <a:off x="914400" y="3228536"/>
            <a:ext cx="7473696" cy="1752600"/>
          </a:xfrm>
        </p:spPr>
        <p:txBody>
          <a:bodyPr/>
          <a:lstStyle/>
          <a:p>
            <a:pPr marR="0" lvl="0" algn="ctr">
              <a:spcBef>
                <a:spcPts val="250"/>
              </a:spcBef>
              <a:buClr>
                <a:srgbClr val="0BD0D9"/>
              </a:buClr>
            </a:pPr>
            <a:r>
              <a:rPr lang="sr-Latn-RS" sz="4800" dirty="0">
                <a:solidFill>
                  <a:prstClr val="black"/>
                </a:solidFill>
                <a:hlinkClick r:id="rId3"/>
              </a:rPr>
              <a:t>http://www.gut-wehlitz.de</a:t>
            </a:r>
            <a:r>
              <a:rPr lang="sr-Latn-RS" sz="4800" dirty="0" smtClean="0">
                <a:solidFill>
                  <a:prstClr val="black"/>
                </a:solidFill>
                <a:hlinkClick r:id="rId3"/>
              </a:rPr>
              <a:t>/</a:t>
            </a:r>
            <a:endParaRPr lang="sr-Latn-RS" sz="4800" dirty="0" smtClean="0">
              <a:solidFill>
                <a:prstClr val="black"/>
              </a:solidFill>
            </a:endParaRPr>
          </a:p>
          <a:p>
            <a:pPr marR="0" lvl="0" algn="ctr">
              <a:spcBef>
                <a:spcPts val="250"/>
              </a:spcBef>
              <a:buClr>
                <a:srgbClr val="0BD0D9"/>
              </a:buClr>
            </a:pPr>
            <a:endParaRPr lang="sr-Latn-RS" sz="4800" dirty="0" smtClean="0">
              <a:solidFill>
                <a:prstClr val="black"/>
              </a:solidFill>
            </a:endParaRPr>
          </a:p>
          <a:p>
            <a:pPr marR="0" lvl="0" algn="ctr">
              <a:spcBef>
                <a:spcPts val="250"/>
              </a:spcBef>
              <a:buClr>
                <a:srgbClr val="0BD0D9"/>
              </a:buClr>
            </a:pPr>
            <a:endParaRPr lang="en-US" sz="4800" dirty="0">
              <a:solidFill>
                <a:prstClr val="black"/>
              </a:solidFill>
            </a:endParaRPr>
          </a:p>
          <a:p>
            <a:endParaRPr lang="en-US" dirty="0"/>
          </a:p>
        </p:txBody>
      </p:sp>
    </p:spTree>
    <p:extLst>
      <p:ext uri="{BB962C8B-B14F-4D97-AF65-F5344CB8AC3E}">
        <p14:creationId xmlns:p14="http://schemas.microsoft.com/office/powerpoint/2010/main" val="1208386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38400"/>
            <a:ext cx="8229600" cy="3886200"/>
          </a:xfrm>
        </p:spPr>
        <p:txBody>
          <a:bodyPr>
            <a:normAutofit lnSpcReduction="10000"/>
          </a:bodyPr>
          <a:lstStyle/>
          <a:p>
            <a:r>
              <a:rPr lang="en-US" sz="2400" dirty="0"/>
              <a:t>Our Little Piece of Heaven </a:t>
            </a:r>
            <a:endParaRPr lang="sr-Latn-RS" sz="2400" dirty="0" smtClean="0"/>
          </a:p>
          <a:p>
            <a:r>
              <a:rPr lang="en-US" sz="2000" dirty="0" smtClean="0"/>
              <a:t>At </a:t>
            </a:r>
            <a:r>
              <a:rPr lang="en-US" sz="2000" dirty="0" err="1"/>
              <a:t>Vitalis</a:t>
            </a:r>
            <a:r>
              <a:rPr lang="en-US" sz="2000" dirty="0"/>
              <a:t> we offer equal opportunities for all students. Our mission is to support them in practicing new professional skills, improving their communication, language, and social skills. Moreover, we provide opportunities to learn about new cultures while living in a multicultural environment. Our campus is a melting pot of students from all over Europe, making it a vibrant and diverse community. It's a place where you can find new friends and make significant progress in self-development.</a:t>
            </a:r>
          </a:p>
          <a:p>
            <a:r>
              <a:rPr lang="en-US" sz="2000" dirty="0"/>
              <a:t>All of these opportunities and much more can be found in one place: </a:t>
            </a:r>
            <a:r>
              <a:rPr lang="en-US" sz="2000" dirty="0" err="1"/>
              <a:t>Vitalis</a:t>
            </a:r>
            <a:r>
              <a:rPr lang="en-US" sz="2000" dirty="0"/>
              <a:t>, Gut </a:t>
            </a:r>
            <a:r>
              <a:rPr lang="en-US" sz="2000" dirty="0" err="1"/>
              <a:t>Wehlitz</a:t>
            </a:r>
            <a:r>
              <a:rPr lang="en-US" sz="2000" dirty="0"/>
              <a:t>. Live new experiences with Erasmus projects and discover the beauty of Germany with </a:t>
            </a:r>
            <a:r>
              <a:rPr lang="en-US" sz="2000" dirty="0" smtClean="0"/>
              <a:t>us</a:t>
            </a:r>
            <a:r>
              <a:rPr lang="sr-Latn-RS" sz="2000" dirty="0" smtClean="0"/>
              <a:t>.</a:t>
            </a:r>
            <a:r>
              <a:rPr lang="en-US" sz="2000" dirty="0" smtClean="0"/>
              <a:t> </a:t>
            </a:r>
            <a:endParaRPr lang="en-US" sz="2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6" y="152400"/>
            <a:ext cx="9144000" cy="2286000"/>
          </a:xfrm>
          <a:prstGeom prst="rect">
            <a:avLst/>
          </a:prstGeom>
        </p:spPr>
      </p:pic>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50505"/>
                </a:solidFill>
                <a:effectLst/>
                <a:latin typeface="Segoe UI Historic" pitchFamily="34" charset="0"/>
                <a:cs typeface="Segoe UI Historic" pitchFamily="34" charset="0"/>
              </a:rPr>
              <a:t>Our Little Piece of Heaven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100" b="0" i="0" u="none" strike="noStrike" cap="none" normalizeH="0" baseline="0" smtClean="0">
              <a:ln>
                <a:noFill/>
              </a:ln>
              <a:solidFill>
                <a:srgbClr val="050505"/>
              </a:solidFill>
              <a:effectLst/>
              <a:latin typeface="Segoe UI Historic" pitchFamily="34" charset="0"/>
              <a:cs typeface="Segoe UI Historic" pitchFamily="34" charset="0"/>
            </a:endParaRPr>
          </a:p>
        </p:txBody>
      </p:sp>
      <p:pic>
        <p:nvPicPr>
          <p:cNvPr id="1026" name="Picture 2"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300" y="-84138"/>
            <a:ext cx="152400" cy="15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4117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391400" cy="1371600"/>
          </a:xfrm>
        </p:spPr>
        <p:txBody>
          <a:bodyPr>
            <a:normAutofit/>
          </a:bodyPr>
          <a:lstStyle/>
          <a:p>
            <a:pPr algn="ctr"/>
            <a:r>
              <a:rPr lang="sr-Latn-RS" sz="4400" dirty="0" smtClean="0">
                <a:solidFill>
                  <a:schemeClr val="accent2"/>
                </a:solidFill>
              </a:rPr>
              <a:t>Obogaćuje živote, širi vidike</a:t>
            </a:r>
            <a:r>
              <a:rPr lang="en-US" dirty="0"/>
              <a:t/>
            </a:r>
            <a:br>
              <a:rPr lang="en-US" dirty="0"/>
            </a:br>
            <a:endParaRPr lang="en-US" dirty="0"/>
          </a:p>
        </p:txBody>
      </p:sp>
      <p:sp>
        <p:nvSpPr>
          <p:cNvPr id="3" name="Text Placeholder 2"/>
          <p:cNvSpPr>
            <a:spLocks noGrp="1"/>
          </p:cNvSpPr>
          <p:nvPr>
            <p:ph type="body" sz="half" idx="2"/>
          </p:nvPr>
        </p:nvSpPr>
        <p:spPr>
          <a:xfrm>
            <a:off x="228600" y="1905000"/>
            <a:ext cx="3352800" cy="3429000"/>
          </a:xfrm>
        </p:spPr>
        <p:txBody>
          <a:bodyPr>
            <a:normAutofit lnSpcReduction="10000"/>
          </a:bodyPr>
          <a:lstStyle/>
          <a:p>
            <a:pPr algn="ctr"/>
            <a:r>
              <a:rPr lang="sr-Latn-RS" sz="3200" dirty="0" smtClean="0">
                <a:solidFill>
                  <a:schemeClr val="accent2"/>
                </a:solidFill>
                <a:latin typeface="+mj-lt"/>
              </a:rPr>
              <a:t>FONDACIJA</a:t>
            </a:r>
          </a:p>
          <a:p>
            <a:pPr algn="ctr"/>
            <a:r>
              <a:rPr lang="sr-Latn-RS" sz="3200" dirty="0" smtClean="0">
                <a:solidFill>
                  <a:schemeClr val="accent2"/>
                </a:solidFill>
                <a:latin typeface="+mj-lt"/>
              </a:rPr>
              <a:t>TEMPUS</a:t>
            </a:r>
          </a:p>
          <a:p>
            <a:pPr algn="ctr"/>
            <a:r>
              <a:rPr lang="sr-Latn-RS" sz="3200" dirty="0" smtClean="0">
                <a:solidFill>
                  <a:schemeClr val="accent2"/>
                </a:solidFill>
                <a:latin typeface="+mj-lt"/>
              </a:rPr>
              <a:t>SRBIJA</a:t>
            </a:r>
          </a:p>
          <a:p>
            <a:pPr algn="ctr"/>
            <a:endParaRPr lang="sr-Latn-RS" sz="3200" dirty="0" smtClean="0">
              <a:solidFill>
                <a:schemeClr val="accent2"/>
              </a:solidFill>
              <a:latin typeface="+mj-lt"/>
            </a:endParaRPr>
          </a:p>
          <a:p>
            <a:pPr algn="ctr"/>
            <a:r>
              <a:rPr lang="sr-Latn-RS" sz="3200" dirty="0" smtClean="0">
                <a:solidFill>
                  <a:schemeClr val="accent2"/>
                </a:solidFill>
                <a:latin typeface="+mj-lt"/>
              </a:rPr>
              <a:t>Medicinska škola</a:t>
            </a:r>
          </a:p>
          <a:p>
            <a:pPr algn="ctr"/>
            <a:r>
              <a:rPr lang="sr-Latn-RS" sz="3200" dirty="0" smtClean="0">
                <a:solidFill>
                  <a:schemeClr val="accent2"/>
                </a:solidFill>
                <a:latin typeface="+mj-lt"/>
              </a:rPr>
              <a:t>Stevica Jovanović </a:t>
            </a:r>
          </a:p>
          <a:p>
            <a:pPr algn="ctr"/>
            <a:r>
              <a:rPr lang="sr-Latn-RS" sz="3200" dirty="0" smtClean="0">
                <a:solidFill>
                  <a:schemeClr val="accent2"/>
                </a:solidFill>
                <a:latin typeface="+mj-lt"/>
              </a:rPr>
              <a:t>Pančevo</a:t>
            </a:r>
            <a:endParaRPr lang="en-US" dirty="0">
              <a:solidFill>
                <a:schemeClr val="accent2"/>
              </a:solidFill>
              <a:latin typeface="+mj-lt"/>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442" b="7442"/>
          <a:stretch>
            <a:fillRect/>
          </a:stretch>
        </p:blipFill>
        <p:spPr>
          <a:xfrm rot="420000">
            <a:off x="4239650" y="1754518"/>
            <a:ext cx="3999795" cy="3544078"/>
          </a:xfrm>
        </p:spPr>
      </p:pic>
    </p:spTree>
    <p:extLst>
      <p:ext uri="{BB962C8B-B14F-4D97-AF65-F5344CB8AC3E}">
        <p14:creationId xmlns:p14="http://schemas.microsoft.com/office/powerpoint/2010/main" val="30122269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Latn-RS" sz="6000" dirty="0" smtClean="0"/>
              <a:t>Vitalis gut Wehlitz</a:t>
            </a:r>
            <a:endParaRPr lang="en-US" sz="60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13792" y="1920875"/>
            <a:ext cx="3325416" cy="443388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67200" y="2286000"/>
            <a:ext cx="4648200" cy="3886200"/>
          </a:xfrm>
        </p:spPr>
      </p:pic>
    </p:spTree>
    <p:extLst>
      <p:ext uri="{BB962C8B-B14F-4D97-AF65-F5344CB8AC3E}">
        <p14:creationId xmlns:p14="http://schemas.microsoft.com/office/powerpoint/2010/main" val="427019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810512"/>
          </a:xfrm>
        </p:spPr>
        <p:txBody>
          <a:bodyPr/>
          <a:lstStyle/>
          <a:p>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795892"/>
            <a:ext cx="4038600" cy="2766708"/>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819400"/>
            <a:ext cx="4343400" cy="2743200"/>
          </a:xfrm>
        </p:spPr>
      </p:pic>
    </p:spTree>
    <p:extLst>
      <p:ext uri="{BB962C8B-B14F-4D97-AF65-F5344CB8AC3E}">
        <p14:creationId xmlns:p14="http://schemas.microsoft.com/office/powerpoint/2010/main" val="13045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3600" b="1" dirty="0" smtClean="0"/>
              <a:t>Zašto Vitalis i Lajpcig?</a:t>
            </a:r>
            <a:endParaRPr lang="en-US" sz="3600" b="1" dirty="0"/>
          </a:p>
        </p:txBody>
      </p:sp>
      <p:sp>
        <p:nvSpPr>
          <p:cNvPr id="3" name="Text Placeholder 2"/>
          <p:cNvSpPr>
            <a:spLocks noGrp="1"/>
          </p:cNvSpPr>
          <p:nvPr>
            <p:ph type="body" idx="2"/>
          </p:nvPr>
        </p:nvSpPr>
        <p:spPr/>
        <p:txBody>
          <a:bodyPr>
            <a:normAutofit fontScale="92500" lnSpcReduction="10000"/>
          </a:bodyPr>
          <a:lstStyle/>
          <a:p>
            <a:pPr marL="285750" indent="-285750">
              <a:buFont typeface="Arial" pitchFamily="34" charset="0"/>
              <a:buChar char="•"/>
            </a:pPr>
            <a:r>
              <a:rPr lang="sr-Latn-RS" dirty="0" smtClean="0"/>
              <a:t>Projekat Bonton nege podrazumeva negu kao širi pojam u značenju rasta duha i tela.</a:t>
            </a:r>
          </a:p>
          <a:p>
            <a:pPr marL="285750" indent="-285750">
              <a:buFont typeface="Arial" pitchFamily="34" charset="0"/>
              <a:buChar char="•"/>
            </a:pPr>
            <a:r>
              <a:rPr lang="sr-Latn-RS" dirty="0" smtClean="0"/>
              <a:t>Ova mobilnost omogućava naš rast i odrastanje kroz kulturu-umetnost, jezik i naravno struku, zdravstvenu negu.</a:t>
            </a:r>
          </a:p>
          <a:p>
            <a:pPr marL="285750" indent="-285750">
              <a:buFont typeface="Arial" pitchFamily="34" charset="0"/>
              <a:buChar char="•"/>
            </a:pPr>
            <a:r>
              <a:rPr lang="sr-Latn-RS" dirty="0" smtClean="0"/>
              <a:t>Učenici drugog razreda dva obrazovna profila, medicinska sestra-tehničar i zdravstveni negovatelj su izabrani za mobilnost u  projektu. Na časovima opšte kulture, književnosti, uče o  Dositeju Obradoviću čiji boravak u Lajpcigu i Haleu  menja odnos prema prosvećenosti, jeziku i kulturi našeg naroda</a:t>
            </a:r>
            <a:r>
              <a:rPr lang="sr-Latn-RS" dirty="0" smtClean="0"/>
              <a:t>.</a:t>
            </a:r>
            <a:endParaRPr lang="sr-Latn-RS" dirty="0" smtClean="0"/>
          </a:p>
          <a:p>
            <a:pPr marL="285750" indent="-285750">
              <a:buFont typeface="Arial" pitchFamily="34" charset="0"/>
              <a:buChar char="•"/>
            </a:pPr>
            <a:endParaRPr lang="sr-Latn-RS" dirty="0" smtClean="0"/>
          </a:p>
          <a:p>
            <a:pPr marL="285750" indent="-285750">
              <a:buFont typeface="Arial" pitchFamily="34" charset="0"/>
              <a:buChar char="•"/>
            </a:pPr>
            <a:r>
              <a:rPr lang="en-US" dirty="0" err="1">
                <a:hlinkClick r:id="rId2"/>
              </a:rPr>
              <a:t>Dositej</a:t>
            </a:r>
            <a:r>
              <a:rPr lang="en-US" dirty="0">
                <a:hlinkClick r:id="rId2"/>
              </a:rPr>
              <a:t>, </a:t>
            </a:r>
            <a:r>
              <a:rPr lang="en-US" dirty="0" err="1">
                <a:hlinkClick r:id="rId2"/>
              </a:rPr>
              <a:t>putnik</a:t>
            </a:r>
            <a:r>
              <a:rPr lang="en-US" dirty="0">
                <a:hlinkClick r:id="rId2"/>
              </a:rPr>
              <a:t> </a:t>
            </a:r>
            <a:r>
              <a:rPr lang="en-US" dirty="0" err="1">
                <a:hlinkClick r:id="rId2"/>
              </a:rPr>
              <a:t>prosvećenosti</a:t>
            </a:r>
            <a:r>
              <a:rPr lang="en-US" dirty="0">
                <a:hlinkClick r:id="rId2"/>
              </a:rPr>
              <a:t>: </a:t>
            </a:r>
            <a:r>
              <a:rPr lang="en-US" dirty="0" err="1">
                <a:hlinkClick r:id="rId2"/>
              </a:rPr>
              <a:t>Obrazovanje</a:t>
            </a:r>
            <a:r>
              <a:rPr lang="en-US" dirty="0">
                <a:hlinkClick r:id="rId2"/>
              </a:rPr>
              <a:t> </a:t>
            </a:r>
            <a:r>
              <a:rPr lang="en-US" dirty="0" err="1">
                <a:hlinkClick r:id="rId2"/>
              </a:rPr>
              <a:t>na</a:t>
            </a:r>
            <a:r>
              <a:rPr lang="en-US" dirty="0">
                <a:hlinkClick r:id="rId2"/>
              </a:rPr>
              <a:t> </a:t>
            </a:r>
            <a:r>
              <a:rPr lang="en-US" dirty="0" err="1">
                <a:hlinkClick r:id="rId2"/>
              </a:rPr>
              <a:t>Zapadu</a:t>
            </a:r>
            <a:r>
              <a:rPr lang="en-US" dirty="0">
                <a:hlinkClick r:id="rId2"/>
              </a:rPr>
              <a:t>, </a:t>
            </a:r>
            <a:r>
              <a:rPr lang="en-US" dirty="0" err="1">
                <a:hlinkClick r:id="rId2"/>
              </a:rPr>
              <a:t>Beč</a:t>
            </a:r>
            <a:r>
              <a:rPr lang="en-US" dirty="0">
                <a:hlinkClick r:id="rId2"/>
              </a:rPr>
              <a:t> - Hale, 4. </a:t>
            </a:r>
            <a:r>
              <a:rPr lang="en-US" dirty="0" err="1">
                <a:hlinkClick r:id="rId2"/>
              </a:rPr>
              <a:t>epizoda</a:t>
            </a:r>
            <a:r>
              <a:rPr lang="en-US" dirty="0">
                <a:hlinkClick r:id="rId2"/>
              </a:rPr>
              <a:t> </a:t>
            </a:r>
            <a:r>
              <a:rPr lang="en-US" dirty="0" smtClean="0">
                <a:hlinkClick r:id="rId2"/>
              </a:rPr>
              <a:t>– YouTube</a:t>
            </a:r>
            <a:endParaRPr lang="sr-Latn-RS" dirty="0" smtClean="0"/>
          </a:p>
          <a:p>
            <a:pPr marL="285750" indent="-285750">
              <a:buFont typeface="Arial" pitchFamily="34" charset="0"/>
              <a:buChar char="•"/>
            </a:pPr>
            <a:endParaRPr lang="sr-Latn-RS" dirty="0"/>
          </a:p>
          <a:p>
            <a:endParaRPr lang="sr-Latn-RS" dirty="0" smtClean="0"/>
          </a:p>
          <a:p>
            <a:pPr marL="285750" indent="-285750">
              <a:buFont typeface="Arial" pitchFamily="34" charset="0"/>
              <a:buChar char="•"/>
            </a:pPr>
            <a:endParaRPr lang="sr-Latn-RS" dirty="0" smtClean="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191000" y="1447800"/>
            <a:ext cx="4419599" cy="4800600"/>
          </a:xfrm>
        </p:spPr>
      </p:pic>
      <p:sp>
        <p:nvSpPr>
          <p:cNvPr id="6" name="TextBox 5"/>
          <p:cNvSpPr txBox="1"/>
          <p:nvPr/>
        </p:nvSpPr>
        <p:spPr>
          <a:xfrm>
            <a:off x="4204658" y="685800"/>
            <a:ext cx="4343400" cy="738664"/>
          </a:xfrm>
          <a:prstGeom prst="rect">
            <a:avLst/>
          </a:prstGeom>
          <a:noFill/>
        </p:spPr>
        <p:txBody>
          <a:bodyPr wrap="square" rtlCol="0">
            <a:spAutoFit/>
          </a:bodyPr>
          <a:lstStyle/>
          <a:p>
            <a:r>
              <a:rPr lang="sr-Latn-RS" sz="1400" dirty="0" smtClean="0"/>
              <a:t>Ovakva arhitektura stigla je i u naše Pančevo i Zemun a prvi kibicfenster nastao je u Lajpcigu davne 1523.godine.</a:t>
            </a:r>
            <a:endParaRPr lang="en-US" sz="1400" dirty="0"/>
          </a:p>
        </p:txBody>
      </p:sp>
    </p:spTree>
    <p:extLst>
      <p:ext uri="{BB962C8B-B14F-4D97-AF65-F5344CB8AC3E}">
        <p14:creationId xmlns:p14="http://schemas.microsoft.com/office/powerpoint/2010/main" val="175353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4267200"/>
            <a:ext cx="2013559" cy="1610847"/>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3962400"/>
            <a:ext cx="4038600" cy="1897921"/>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2400"/>
            <a:ext cx="9144000" cy="3581400"/>
          </a:xfrm>
          <a:prstGeom prst="rect">
            <a:avLst/>
          </a:prstGeom>
        </p:spPr>
      </p:pic>
    </p:spTree>
    <p:extLst>
      <p:ext uri="{BB962C8B-B14F-4D97-AF65-F5344CB8AC3E}">
        <p14:creationId xmlns:p14="http://schemas.microsoft.com/office/powerpoint/2010/main" val="13665218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4086</TotalTime>
  <Words>329</Words>
  <Application>Microsoft Office PowerPoint</Application>
  <PresentationFormat>On-screen Show (4:3)</PresentationFormat>
  <Paragraphs>41</Paragraphs>
  <Slides>12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Constantia</vt:lpstr>
      <vt:lpstr>Segoe UI Historic</vt:lpstr>
      <vt:lpstr>Wingdings 2</vt:lpstr>
      <vt:lpstr>Flow</vt:lpstr>
      <vt:lpstr>ERASMUS +</vt:lpstr>
      <vt:lpstr>PowerPoint Presentation</vt:lpstr>
      <vt:lpstr>https://www.facebook.com/gutwehlitz</vt:lpstr>
      <vt:lpstr>PowerPoint Presentation</vt:lpstr>
      <vt:lpstr>Obogaćuje živote, širi vidike </vt:lpstr>
      <vt:lpstr>Vitalis gut Wehlitz</vt:lpstr>
      <vt:lpstr>PowerPoint Presentation</vt:lpstr>
      <vt:lpstr>Zašto Vitalis i Lajpcig?</vt:lpstr>
      <vt:lpstr>PowerPoint Presentation</vt:lpstr>
      <vt:lpstr>„Škola, početak kulture; putovanja - kulturna panorama: čitanje- strast i slast kulture, kultura sama“  Isidora Sekulić  Ovu kulturnu panoramu Berlin i Drezden, posetićemo tokom našeg boravka.</vt:lpstr>
      <vt:lpstr>Autorke projekta</vt:lpstr>
      <vt:lpstr>www.medicinskapancevo.edu.rs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dc:title>
  <dc:creator>Computer</dc:creator>
  <cp:lastModifiedBy>Administrator</cp:lastModifiedBy>
  <cp:revision>32</cp:revision>
  <dcterms:created xsi:type="dcterms:W3CDTF">2023-09-24T18:27:23Z</dcterms:created>
  <dcterms:modified xsi:type="dcterms:W3CDTF">2023-10-14T17:58:05Z</dcterms:modified>
</cp:coreProperties>
</file>